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7" r:id="rId2"/>
    <p:sldId id="258" r:id="rId3"/>
    <p:sldId id="261" r:id="rId4"/>
    <p:sldId id="262" r:id="rId5"/>
    <p:sldId id="263" r:id="rId6"/>
    <p:sldId id="265" r:id="rId7"/>
    <p:sldId id="264" r:id="rId8"/>
    <p:sldId id="269" r:id="rId9"/>
    <p:sldId id="268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>
        <p:scale>
          <a:sx n="94" d="100"/>
          <a:sy n="94" d="100"/>
        </p:scale>
        <p:origin x="-128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год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9645902644895888E-2"/>
          <c:y val="0.15021080698246053"/>
          <c:w val="0.47045837305899846"/>
          <c:h val="0.7349356330458692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5"/>
            <c:bubble3D val="0"/>
            <c:explosion val="1"/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Лист1!$A$2:$A$9</c:f>
              <c:strCache>
                <c:ptCount val="8"/>
                <c:pt idx="0">
                  <c:v>Благоустройство</c:v>
                </c:pt>
                <c:pt idx="1">
                  <c:v>Коммунальное хозяйство</c:v>
                </c:pt>
                <c:pt idx="2">
                  <c:v>Общегосударственные расходы</c:v>
                </c:pt>
                <c:pt idx="3">
                  <c:v>Дорожное хозяйство</c:v>
                </c:pt>
                <c:pt idx="4">
                  <c:v>Национальная безопасность</c:v>
                </c:pt>
                <c:pt idx="5">
                  <c:v>Культура</c:v>
                </c:pt>
                <c:pt idx="6">
                  <c:v>Соцполитика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26.9</c:v>
                </c:pt>
                <c:pt idx="1">
                  <c:v>12.3</c:v>
                </c:pt>
                <c:pt idx="2">
                  <c:v>19.5</c:v>
                </c:pt>
                <c:pt idx="3">
                  <c:v>29.7</c:v>
                </c:pt>
                <c:pt idx="4">
                  <c:v>0.14199999999999999</c:v>
                </c:pt>
                <c:pt idx="5">
                  <c:v>8.6999999999999993</c:v>
                </c:pt>
                <c:pt idx="6">
                  <c:v>1.1499999999999999</c:v>
                </c:pt>
                <c:pt idx="7">
                  <c:v>1.5469999999999999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2636321814557263"/>
          <c:y val="0.17112485939257593"/>
          <c:w val="0.46347590124477456"/>
          <c:h val="0.751308586426696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405AD-F2B3-4107-879B-4B73BBF5FAA3}" type="doc">
      <dgm:prSet loTypeId="urn:microsoft.com/office/officeart/2005/8/layout/orgChart1" loCatId="hierarchy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D22610B-2CEE-484B-ACC7-144874A1384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</a:t>
          </a:r>
        </a:p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</a:p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8703,10тыс.руб</a:t>
          </a:r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304399-0033-4452-9527-BB6CFA53B09F}" type="parTrans" cxnId="{1222DA59-4C82-4DE1-90E2-3BBADFC609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10538-6889-4113-B37C-26F9AC6283F5}" type="sibTrans" cxnId="{1222DA59-4C82-4DE1-90E2-3BBADFC609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CE32A0-7A0D-4342-A4EB-CCF587449404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564,5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1536D-4D56-4053-8849-1C3FF74B9572}" type="parTrans" cxnId="{301E8277-08D9-4113-ADA2-06F83D6B529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85934-DF06-43C3-BC49-121762B1B21C}" type="sibTrans" cxnId="{301E8277-08D9-4113-ADA2-06F83D6B529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BC08D3-2689-495E-AE65-B1046F8197C6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4155,7тыс.руб.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B20FE-D4ED-40A7-AE6F-321770274869}" type="parTrans" cxnId="{69891C9D-2843-47AC-9AC5-4CFC026BE5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F3EFAE-A9FF-4CF3-8BBE-8A003F8168C0}" type="sibTrans" cxnId="{69891C9D-2843-47AC-9AC5-4CFC026BE5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EA00E-7640-4A24-840F-3360BC0E409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489,0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292B49-7FAC-45C6-BFF2-9D23C9B60C70}" type="parTrans" cxnId="{3418178F-08FB-4D4D-97C8-4B6987B52E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9E7CF2-B41F-44C2-9704-BDB318BBC3ED}" type="sibTrans" cxnId="{3418178F-08FB-4D4D-97C8-4B6987B52E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FD3F88-BCFC-4E1E-995A-A77DE92D49C3}" type="pres">
      <dgm:prSet presAssocID="{2E9405AD-F2B3-4107-879B-4B73BBF5FA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9534ED-DD4F-4CFF-8059-E2CA83EE3614}" type="pres">
      <dgm:prSet presAssocID="{ED22610B-2CEE-484B-ACC7-144874A13845}" presName="hierRoot1" presStyleCnt="0">
        <dgm:presLayoutVars>
          <dgm:hierBranch val="init"/>
        </dgm:presLayoutVars>
      </dgm:prSet>
      <dgm:spPr/>
    </dgm:pt>
    <dgm:pt modelId="{1FCB91EA-D90E-4306-9203-DC286A7B68F1}" type="pres">
      <dgm:prSet presAssocID="{ED22610B-2CEE-484B-ACC7-144874A13845}" presName="rootComposite1" presStyleCnt="0"/>
      <dgm:spPr/>
    </dgm:pt>
    <dgm:pt modelId="{2B2E635F-4291-46AF-B9E8-FC5A41234F08}" type="pres">
      <dgm:prSet presAssocID="{ED22610B-2CEE-484B-ACC7-144874A13845}" presName="rootText1" presStyleLbl="node0" presStyleIdx="0" presStyleCnt="1" custScaleX="226680" custScaleY="151110" custLinFactY="-6841" custLinFactNeighborX="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743B3D-3A0D-4088-AF57-A0D52FE443FF}" type="pres">
      <dgm:prSet presAssocID="{ED22610B-2CEE-484B-ACC7-144874A1384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EE3835-70AF-432E-A6F4-46FA230A8049}" type="pres">
      <dgm:prSet presAssocID="{ED22610B-2CEE-484B-ACC7-144874A13845}" presName="hierChild2" presStyleCnt="0"/>
      <dgm:spPr/>
    </dgm:pt>
    <dgm:pt modelId="{BB2DAE5D-4B8C-4438-8117-434E602D7D72}" type="pres">
      <dgm:prSet presAssocID="{91B1536D-4D56-4053-8849-1C3FF74B957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AF5AA8C-1EAF-4AB7-B7D1-9EE90625DD90}" type="pres">
      <dgm:prSet presAssocID="{85CE32A0-7A0D-4342-A4EB-CCF587449404}" presName="hierRoot2" presStyleCnt="0">
        <dgm:presLayoutVars>
          <dgm:hierBranch val="init"/>
        </dgm:presLayoutVars>
      </dgm:prSet>
      <dgm:spPr/>
    </dgm:pt>
    <dgm:pt modelId="{9E2A518A-538F-4175-8BEF-1A9C30B85137}" type="pres">
      <dgm:prSet presAssocID="{85CE32A0-7A0D-4342-A4EB-CCF587449404}" presName="rootComposite" presStyleCnt="0"/>
      <dgm:spPr/>
    </dgm:pt>
    <dgm:pt modelId="{F75367D9-5D51-40E5-B600-B5B253F527F0}" type="pres">
      <dgm:prSet presAssocID="{85CE32A0-7A0D-4342-A4EB-CCF58744940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9A64ED-F1FF-4566-8D26-33062218212F}" type="pres">
      <dgm:prSet presAssocID="{85CE32A0-7A0D-4342-A4EB-CCF587449404}" presName="rootConnector" presStyleLbl="node2" presStyleIdx="0" presStyleCnt="3"/>
      <dgm:spPr/>
      <dgm:t>
        <a:bodyPr/>
        <a:lstStyle/>
        <a:p>
          <a:endParaRPr lang="ru-RU"/>
        </a:p>
      </dgm:t>
    </dgm:pt>
    <dgm:pt modelId="{F68C85E3-BD30-4F54-9D98-D0B3ED494396}" type="pres">
      <dgm:prSet presAssocID="{85CE32A0-7A0D-4342-A4EB-CCF587449404}" presName="hierChild4" presStyleCnt="0"/>
      <dgm:spPr/>
    </dgm:pt>
    <dgm:pt modelId="{B1DA259B-5103-41B3-B176-601D2D96288C}" type="pres">
      <dgm:prSet presAssocID="{85CE32A0-7A0D-4342-A4EB-CCF587449404}" presName="hierChild5" presStyleCnt="0"/>
      <dgm:spPr/>
    </dgm:pt>
    <dgm:pt modelId="{98586256-7550-4AF1-B230-0EDA5D198823}" type="pres">
      <dgm:prSet presAssocID="{326B20FE-D4ED-40A7-AE6F-32177027486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8B911F1-AE8E-4D53-98AF-3BCF0B069C41}" type="pres">
      <dgm:prSet presAssocID="{49BC08D3-2689-495E-AE65-B1046F8197C6}" presName="hierRoot2" presStyleCnt="0">
        <dgm:presLayoutVars>
          <dgm:hierBranch val="init"/>
        </dgm:presLayoutVars>
      </dgm:prSet>
      <dgm:spPr/>
    </dgm:pt>
    <dgm:pt modelId="{253828C0-B46E-4045-8B6F-4CEC070BBDE2}" type="pres">
      <dgm:prSet presAssocID="{49BC08D3-2689-495E-AE65-B1046F8197C6}" presName="rootComposite" presStyleCnt="0"/>
      <dgm:spPr/>
    </dgm:pt>
    <dgm:pt modelId="{725038E2-7A58-4EEB-A71B-C14CF890C966}" type="pres">
      <dgm:prSet presAssocID="{49BC08D3-2689-495E-AE65-B1046F8197C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8A43A0-1ABA-4864-A1CF-5C512C7A0682}" type="pres">
      <dgm:prSet presAssocID="{49BC08D3-2689-495E-AE65-B1046F8197C6}" presName="rootConnector" presStyleLbl="node2" presStyleIdx="1" presStyleCnt="3"/>
      <dgm:spPr/>
      <dgm:t>
        <a:bodyPr/>
        <a:lstStyle/>
        <a:p>
          <a:endParaRPr lang="ru-RU"/>
        </a:p>
      </dgm:t>
    </dgm:pt>
    <dgm:pt modelId="{1849DFFC-EC50-4F60-B661-6C3E8D0EF0E5}" type="pres">
      <dgm:prSet presAssocID="{49BC08D3-2689-495E-AE65-B1046F8197C6}" presName="hierChild4" presStyleCnt="0"/>
      <dgm:spPr/>
    </dgm:pt>
    <dgm:pt modelId="{9C852A6F-C8D7-455A-BB20-5EE0059D0B57}" type="pres">
      <dgm:prSet presAssocID="{49BC08D3-2689-495E-AE65-B1046F8197C6}" presName="hierChild5" presStyleCnt="0"/>
      <dgm:spPr/>
    </dgm:pt>
    <dgm:pt modelId="{8FB869A7-6D50-4617-B6F3-9765F7573B77}" type="pres">
      <dgm:prSet presAssocID="{39292B49-7FAC-45C6-BFF2-9D23C9B60C7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E6AF472-CFB7-4ABA-B09D-102F937E653D}" type="pres">
      <dgm:prSet presAssocID="{900EA00E-7640-4A24-840F-3360BC0E4096}" presName="hierRoot2" presStyleCnt="0">
        <dgm:presLayoutVars>
          <dgm:hierBranch val="init"/>
        </dgm:presLayoutVars>
      </dgm:prSet>
      <dgm:spPr/>
    </dgm:pt>
    <dgm:pt modelId="{7FCF4D5B-F68D-4876-8EB2-62BD41E55266}" type="pres">
      <dgm:prSet presAssocID="{900EA00E-7640-4A24-840F-3360BC0E4096}" presName="rootComposite" presStyleCnt="0"/>
      <dgm:spPr/>
    </dgm:pt>
    <dgm:pt modelId="{DB616CB8-C05A-4D79-BA05-26C69B2F6288}" type="pres">
      <dgm:prSet presAssocID="{900EA00E-7640-4A24-840F-3360BC0E409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1B4DC0-E268-49E3-A891-B71427F4A26D}" type="pres">
      <dgm:prSet presAssocID="{900EA00E-7640-4A24-840F-3360BC0E4096}" presName="rootConnector" presStyleLbl="node2" presStyleIdx="2" presStyleCnt="3"/>
      <dgm:spPr/>
      <dgm:t>
        <a:bodyPr/>
        <a:lstStyle/>
        <a:p>
          <a:endParaRPr lang="ru-RU"/>
        </a:p>
      </dgm:t>
    </dgm:pt>
    <dgm:pt modelId="{3B084670-B9EA-423A-8788-47A130AE1BB1}" type="pres">
      <dgm:prSet presAssocID="{900EA00E-7640-4A24-840F-3360BC0E4096}" presName="hierChild4" presStyleCnt="0"/>
      <dgm:spPr/>
    </dgm:pt>
    <dgm:pt modelId="{671F1BF4-51FA-4274-939F-1A17C90C62E4}" type="pres">
      <dgm:prSet presAssocID="{900EA00E-7640-4A24-840F-3360BC0E4096}" presName="hierChild5" presStyleCnt="0"/>
      <dgm:spPr/>
    </dgm:pt>
    <dgm:pt modelId="{F1761F03-43BA-4F45-9368-6792FADCD18C}" type="pres">
      <dgm:prSet presAssocID="{ED22610B-2CEE-484B-ACC7-144874A13845}" presName="hierChild3" presStyleCnt="0"/>
      <dgm:spPr/>
    </dgm:pt>
  </dgm:ptLst>
  <dgm:cxnLst>
    <dgm:cxn modelId="{39B36B2D-D005-4A44-BB93-C2C76D9F2E8F}" type="presOf" srcId="{ED22610B-2CEE-484B-ACC7-144874A13845}" destId="{2B2E635F-4291-46AF-B9E8-FC5A41234F08}" srcOrd="0" destOrd="0" presId="urn:microsoft.com/office/officeart/2005/8/layout/orgChart1"/>
    <dgm:cxn modelId="{3ECC60E1-06B3-47AA-BAE0-CDDB2BE78FA3}" type="presOf" srcId="{91B1536D-4D56-4053-8849-1C3FF74B9572}" destId="{BB2DAE5D-4B8C-4438-8117-434E602D7D72}" srcOrd="0" destOrd="0" presId="urn:microsoft.com/office/officeart/2005/8/layout/orgChart1"/>
    <dgm:cxn modelId="{E24FC409-DA76-4F18-8CC7-8475485F336B}" type="presOf" srcId="{326B20FE-D4ED-40A7-AE6F-321770274869}" destId="{98586256-7550-4AF1-B230-0EDA5D198823}" srcOrd="0" destOrd="0" presId="urn:microsoft.com/office/officeart/2005/8/layout/orgChart1"/>
    <dgm:cxn modelId="{02A10F6E-B80C-4F2D-A2FE-D8D4A083A8C5}" type="presOf" srcId="{85CE32A0-7A0D-4342-A4EB-CCF587449404}" destId="{F75367D9-5D51-40E5-B600-B5B253F527F0}" srcOrd="0" destOrd="0" presId="urn:microsoft.com/office/officeart/2005/8/layout/orgChart1"/>
    <dgm:cxn modelId="{57F2BDFF-C8C3-4E72-99C7-BDA68995CA95}" type="presOf" srcId="{49BC08D3-2689-495E-AE65-B1046F8197C6}" destId="{725038E2-7A58-4EEB-A71B-C14CF890C966}" srcOrd="0" destOrd="0" presId="urn:microsoft.com/office/officeart/2005/8/layout/orgChart1"/>
    <dgm:cxn modelId="{D4466DC1-95DD-4894-8465-5CE5005689E9}" type="presOf" srcId="{900EA00E-7640-4A24-840F-3360BC0E4096}" destId="{841B4DC0-E268-49E3-A891-B71427F4A26D}" srcOrd="1" destOrd="0" presId="urn:microsoft.com/office/officeart/2005/8/layout/orgChart1"/>
    <dgm:cxn modelId="{91789434-A5E4-4F34-9028-FC01F26CD1CB}" type="presOf" srcId="{2E9405AD-F2B3-4107-879B-4B73BBF5FAA3}" destId="{10FD3F88-BCFC-4E1E-995A-A77DE92D49C3}" srcOrd="0" destOrd="0" presId="urn:microsoft.com/office/officeart/2005/8/layout/orgChart1"/>
    <dgm:cxn modelId="{69891C9D-2843-47AC-9AC5-4CFC026BE50D}" srcId="{ED22610B-2CEE-484B-ACC7-144874A13845}" destId="{49BC08D3-2689-495E-AE65-B1046F8197C6}" srcOrd="1" destOrd="0" parTransId="{326B20FE-D4ED-40A7-AE6F-321770274869}" sibTransId="{28F3EFAE-A9FF-4CF3-8BBE-8A003F8168C0}"/>
    <dgm:cxn modelId="{301E8277-08D9-4113-ADA2-06F83D6B5299}" srcId="{ED22610B-2CEE-484B-ACC7-144874A13845}" destId="{85CE32A0-7A0D-4342-A4EB-CCF587449404}" srcOrd="0" destOrd="0" parTransId="{91B1536D-4D56-4053-8849-1C3FF74B9572}" sibTransId="{E4685934-DF06-43C3-BC49-121762B1B21C}"/>
    <dgm:cxn modelId="{1222DA59-4C82-4DE1-90E2-3BBADFC609E0}" srcId="{2E9405AD-F2B3-4107-879B-4B73BBF5FAA3}" destId="{ED22610B-2CEE-484B-ACC7-144874A13845}" srcOrd="0" destOrd="0" parTransId="{BF304399-0033-4452-9527-BB6CFA53B09F}" sibTransId="{DBF10538-6889-4113-B37C-26F9AC6283F5}"/>
    <dgm:cxn modelId="{C346DDA4-E0BF-40B2-9985-EF01A805B2FC}" type="presOf" srcId="{49BC08D3-2689-495E-AE65-B1046F8197C6}" destId="{A08A43A0-1ABA-4864-A1CF-5C512C7A0682}" srcOrd="1" destOrd="0" presId="urn:microsoft.com/office/officeart/2005/8/layout/orgChart1"/>
    <dgm:cxn modelId="{4A264994-5621-4F5A-8EB9-16799B9BBE8F}" type="presOf" srcId="{85CE32A0-7A0D-4342-A4EB-CCF587449404}" destId="{0E9A64ED-F1FF-4566-8D26-33062218212F}" srcOrd="1" destOrd="0" presId="urn:microsoft.com/office/officeart/2005/8/layout/orgChart1"/>
    <dgm:cxn modelId="{3418178F-08FB-4D4D-97C8-4B6987B52E23}" srcId="{ED22610B-2CEE-484B-ACC7-144874A13845}" destId="{900EA00E-7640-4A24-840F-3360BC0E4096}" srcOrd="2" destOrd="0" parTransId="{39292B49-7FAC-45C6-BFF2-9D23C9B60C70}" sibTransId="{CD9E7CF2-B41F-44C2-9704-BDB318BBC3ED}"/>
    <dgm:cxn modelId="{7EB0852F-6B0A-422C-8FDF-EED3F03F3731}" type="presOf" srcId="{900EA00E-7640-4A24-840F-3360BC0E4096}" destId="{DB616CB8-C05A-4D79-BA05-26C69B2F6288}" srcOrd="0" destOrd="0" presId="urn:microsoft.com/office/officeart/2005/8/layout/orgChart1"/>
    <dgm:cxn modelId="{477A9399-249D-4379-90E2-CF279FB2E285}" type="presOf" srcId="{39292B49-7FAC-45C6-BFF2-9D23C9B60C70}" destId="{8FB869A7-6D50-4617-B6F3-9765F7573B77}" srcOrd="0" destOrd="0" presId="urn:microsoft.com/office/officeart/2005/8/layout/orgChart1"/>
    <dgm:cxn modelId="{57CDACAE-C2D3-4515-9051-0162ED35CE62}" type="presOf" srcId="{ED22610B-2CEE-484B-ACC7-144874A13845}" destId="{F2743B3D-3A0D-4088-AF57-A0D52FE443FF}" srcOrd="1" destOrd="0" presId="urn:microsoft.com/office/officeart/2005/8/layout/orgChart1"/>
    <dgm:cxn modelId="{1CAA1E48-6B5F-4C8B-B1ED-932CC7441A01}" type="presParOf" srcId="{10FD3F88-BCFC-4E1E-995A-A77DE92D49C3}" destId="{429534ED-DD4F-4CFF-8059-E2CA83EE3614}" srcOrd="0" destOrd="0" presId="urn:microsoft.com/office/officeart/2005/8/layout/orgChart1"/>
    <dgm:cxn modelId="{124057F4-6E02-48E6-BCF8-BE05B6C5774C}" type="presParOf" srcId="{429534ED-DD4F-4CFF-8059-E2CA83EE3614}" destId="{1FCB91EA-D90E-4306-9203-DC286A7B68F1}" srcOrd="0" destOrd="0" presId="urn:microsoft.com/office/officeart/2005/8/layout/orgChart1"/>
    <dgm:cxn modelId="{B6CA6C05-96CD-4F1F-A387-0A760C7D4CF2}" type="presParOf" srcId="{1FCB91EA-D90E-4306-9203-DC286A7B68F1}" destId="{2B2E635F-4291-46AF-B9E8-FC5A41234F08}" srcOrd="0" destOrd="0" presId="urn:microsoft.com/office/officeart/2005/8/layout/orgChart1"/>
    <dgm:cxn modelId="{1C5BB02D-3DF7-48E7-885C-D0C70060C0F1}" type="presParOf" srcId="{1FCB91EA-D90E-4306-9203-DC286A7B68F1}" destId="{F2743B3D-3A0D-4088-AF57-A0D52FE443FF}" srcOrd="1" destOrd="0" presId="urn:microsoft.com/office/officeart/2005/8/layout/orgChart1"/>
    <dgm:cxn modelId="{BD2FC24E-CA63-44F7-BEBF-6F9B4D7E3977}" type="presParOf" srcId="{429534ED-DD4F-4CFF-8059-E2CA83EE3614}" destId="{B7EE3835-70AF-432E-A6F4-46FA230A8049}" srcOrd="1" destOrd="0" presId="urn:microsoft.com/office/officeart/2005/8/layout/orgChart1"/>
    <dgm:cxn modelId="{8FE5258D-3112-47C9-BB7C-628C16BC03C2}" type="presParOf" srcId="{B7EE3835-70AF-432E-A6F4-46FA230A8049}" destId="{BB2DAE5D-4B8C-4438-8117-434E602D7D72}" srcOrd="0" destOrd="0" presId="urn:microsoft.com/office/officeart/2005/8/layout/orgChart1"/>
    <dgm:cxn modelId="{1D09AB19-1390-48A6-908B-3CAD99A77BA4}" type="presParOf" srcId="{B7EE3835-70AF-432E-A6F4-46FA230A8049}" destId="{5AF5AA8C-1EAF-4AB7-B7D1-9EE90625DD90}" srcOrd="1" destOrd="0" presId="urn:microsoft.com/office/officeart/2005/8/layout/orgChart1"/>
    <dgm:cxn modelId="{122D5808-1BC7-41D2-ABF0-816E01454B18}" type="presParOf" srcId="{5AF5AA8C-1EAF-4AB7-B7D1-9EE90625DD90}" destId="{9E2A518A-538F-4175-8BEF-1A9C30B85137}" srcOrd="0" destOrd="0" presId="urn:microsoft.com/office/officeart/2005/8/layout/orgChart1"/>
    <dgm:cxn modelId="{7EFE9840-CDB2-44CE-8A83-554D08828A1B}" type="presParOf" srcId="{9E2A518A-538F-4175-8BEF-1A9C30B85137}" destId="{F75367D9-5D51-40E5-B600-B5B253F527F0}" srcOrd="0" destOrd="0" presId="urn:microsoft.com/office/officeart/2005/8/layout/orgChart1"/>
    <dgm:cxn modelId="{958D4610-E95F-4D40-9C49-2221E37FED13}" type="presParOf" srcId="{9E2A518A-538F-4175-8BEF-1A9C30B85137}" destId="{0E9A64ED-F1FF-4566-8D26-33062218212F}" srcOrd="1" destOrd="0" presId="urn:microsoft.com/office/officeart/2005/8/layout/orgChart1"/>
    <dgm:cxn modelId="{3996CE5C-15C3-498A-8FFF-42AD17A24367}" type="presParOf" srcId="{5AF5AA8C-1EAF-4AB7-B7D1-9EE90625DD90}" destId="{F68C85E3-BD30-4F54-9D98-D0B3ED494396}" srcOrd="1" destOrd="0" presId="urn:microsoft.com/office/officeart/2005/8/layout/orgChart1"/>
    <dgm:cxn modelId="{D730C7A4-FE6C-4838-965C-8F1661584F83}" type="presParOf" srcId="{5AF5AA8C-1EAF-4AB7-B7D1-9EE90625DD90}" destId="{B1DA259B-5103-41B3-B176-601D2D96288C}" srcOrd="2" destOrd="0" presId="urn:microsoft.com/office/officeart/2005/8/layout/orgChart1"/>
    <dgm:cxn modelId="{EC777AB3-BE60-4A20-B811-F0CCEEBF7EFD}" type="presParOf" srcId="{B7EE3835-70AF-432E-A6F4-46FA230A8049}" destId="{98586256-7550-4AF1-B230-0EDA5D198823}" srcOrd="2" destOrd="0" presId="urn:microsoft.com/office/officeart/2005/8/layout/orgChart1"/>
    <dgm:cxn modelId="{B0199DA4-0FB4-4642-85E7-9119A7BEFCCE}" type="presParOf" srcId="{B7EE3835-70AF-432E-A6F4-46FA230A8049}" destId="{28B911F1-AE8E-4D53-98AF-3BCF0B069C41}" srcOrd="3" destOrd="0" presId="urn:microsoft.com/office/officeart/2005/8/layout/orgChart1"/>
    <dgm:cxn modelId="{88EB38C9-19AC-4E7D-BE4B-3BC2F47AD9FD}" type="presParOf" srcId="{28B911F1-AE8E-4D53-98AF-3BCF0B069C41}" destId="{253828C0-B46E-4045-8B6F-4CEC070BBDE2}" srcOrd="0" destOrd="0" presId="urn:microsoft.com/office/officeart/2005/8/layout/orgChart1"/>
    <dgm:cxn modelId="{938ACF43-EFFD-400A-8AA9-7DDE7079E49C}" type="presParOf" srcId="{253828C0-B46E-4045-8B6F-4CEC070BBDE2}" destId="{725038E2-7A58-4EEB-A71B-C14CF890C966}" srcOrd="0" destOrd="0" presId="urn:microsoft.com/office/officeart/2005/8/layout/orgChart1"/>
    <dgm:cxn modelId="{1B874236-F33E-4DB2-A62E-A9BEA2530CD3}" type="presParOf" srcId="{253828C0-B46E-4045-8B6F-4CEC070BBDE2}" destId="{A08A43A0-1ABA-4864-A1CF-5C512C7A0682}" srcOrd="1" destOrd="0" presId="urn:microsoft.com/office/officeart/2005/8/layout/orgChart1"/>
    <dgm:cxn modelId="{6E3015A3-C003-4658-8F23-03E8393C9017}" type="presParOf" srcId="{28B911F1-AE8E-4D53-98AF-3BCF0B069C41}" destId="{1849DFFC-EC50-4F60-B661-6C3E8D0EF0E5}" srcOrd="1" destOrd="0" presId="urn:microsoft.com/office/officeart/2005/8/layout/orgChart1"/>
    <dgm:cxn modelId="{3B655C59-AC8D-408A-8348-340E27789124}" type="presParOf" srcId="{28B911F1-AE8E-4D53-98AF-3BCF0B069C41}" destId="{9C852A6F-C8D7-455A-BB20-5EE0059D0B57}" srcOrd="2" destOrd="0" presId="urn:microsoft.com/office/officeart/2005/8/layout/orgChart1"/>
    <dgm:cxn modelId="{1E99089A-8058-4C55-96BC-E239969FBE9E}" type="presParOf" srcId="{B7EE3835-70AF-432E-A6F4-46FA230A8049}" destId="{8FB869A7-6D50-4617-B6F3-9765F7573B77}" srcOrd="4" destOrd="0" presId="urn:microsoft.com/office/officeart/2005/8/layout/orgChart1"/>
    <dgm:cxn modelId="{03F24EE8-9015-4062-B4BA-D48EE03C02AA}" type="presParOf" srcId="{B7EE3835-70AF-432E-A6F4-46FA230A8049}" destId="{5E6AF472-CFB7-4ABA-B09D-102F937E653D}" srcOrd="5" destOrd="0" presId="urn:microsoft.com/office/officeart/2005/8/layout/orgChart1"/>
    <dgm:cxn modelId="{BE513FC8-FAF3-4F06-963E-DBEC3FDEB382}" type="presParOf" srcId="{5E6AF472-CFB7-4ABA-B09D-102F937E653D}" destId="{7FCF4D5B-F68D-4876-8EB2-62BD41E55266}" srcOrd="0" destOrd="0" presId="urn:microsoft.com/office/officeart/2005/8/layout/orgChart1"/>
    <dgm:cxn modelId="{A57076EF-3224-43E8-8C77-D19B35E0D6F3}" type="presParOf" srcId="{7FCF4D5B-F68D-4876-8EB2-62BD41E55266}" destId="{DB616CB8-C05A-4D79-BA05-26C69B2F6288}" srcOrd="0" destOrd="0" presId="urn:microsoft.com/office/officeart/2005/8/layout/orgChart1"/>
    <dgm:cxn modelId="{BD6D23D6-BAE5-4391-925A-5689098D336C}" type="presParOf" srcId="{7FCF4D5B-F68D-4876-8EB2-62BD41E55266}" destId="{841B4DC0-E268-49E3-A891-B71427F4A26D}" srcOrd="1" destOrd="0" presId="urn:microsoft.com/office/officeart/2005/8/layout/orgChart1"/>
    <dgm:cxn modelId="{6F8A8F68-C03D-4436-9E0D-EAF83D02A1AA}" type="presParOf" srcId="{5E6AF472-CFB7-4ABA-B09D-102F937E653D}" destId="{3B084670-B9EA-423A-8788-47A130AE1BB1}" srcOrd="1" destOrd="0" presId="urn:microsoft.com/office/officeart/2005/8/layout/orgChart1"/>
    <dgm:cxn modelId="{1948EC47-6403-4E27-ADC4-C648E83F463D}" type="presParOf" srcId="{5E6AF472-CFB7-4ABA-B09D-102F937E653D}" destId="{671F1BF4-51FA-4274-939F-1A17C90C62E4}" srcOrd="2" destOrd="0" presId="urn:microsoft.com/office/officeart/2005/8/layout/orgChart1"/>
    <dgm:cxn modelId="{CBE43639-1875-4EC2-AB85-437D981864C4}" type="presParOf" srcId="{429534ED-DD4F-4CFF-8059-E2CA83EE3614}" destId="{F1761F03-43BA-4F45-9368-6792FADCD1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869A7-6D50-4617-B6F3-9765F7573B77}">
      <dsp:nvSpPr>
        <dsp:cNvPr id="0" name=""/>
        <dsp:cNvSpPr/>
      </dsp:nvSpPr>
      <dsp:spPr>
        <a:xfrm>
          <a:off x="3749675" y="1800558"/>
          <a:ext cx="2652922" cy="1631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455"/>
              </a:lnTo>
              <a:lnTo>
                <a:pt x="2652922" y="1401455"/>
              </a:lnTo>
              <a:lnTo>
                <a:pt x="2652922" y="163166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86256-7550-4AF1-B230-0EDA5D198823}">
      <dsp:nvSpPr>
        <dsp:cNvPr id="0" name=""/>
        <dsp:cNvSpPr/>
      </dsp:nvSpPr>
      <dsp:spPr>
        <a:xfrm>
          <a:off x="3703955" y="1800558"/>
          <a:ext cx="91440" cy="16316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166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DAE5D-4B8C-4438-8117-434E602D7D72}">
      <dsp:nvSpPr>
        <dsp:cNvPr id="0" name=""/>
        <dsp:cNvSpPr/>
      </dsp:nvSpPr>
      <dsp:spPr>
        <a:xfrm>
          <a:off x="1096752" y="1800558"/>
          <a:ext cx="2652922" cy="1631667"/>
        </a:xfrm>
        <a:custGeom>
          <a:avLst/>
          <a:gdLst/>
          <a:ahLst/>
          <a:cxnLst/>
          <a:rect l="0" t="0" r="0" b="0"/>
          <a:pathLst>
            <a:path>
              <a:moveTo>
                <a:pt x="2652922" y="0"/>
              </a:moveTo>
              <a:lnTo>
                <a:pt x="2652922" y="1401455"/>
              </a:lnTo>
              <a:lnTo>
                <a:pt x="0" y="1401455"/>
              </a:lnTo>
              <a:lnTo>
                <a:pt x="0" y="163166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E635F-4291-46AF-B9E8-FC5A41234F08}">
      <dsp:nvSpPr>
        <dsp:cNvPr id="0" name=""/>
        <dsp:cNvSpPr/>
      </dsp:nvSpPr>
      <dsp:spPr>
        <a:xfrm>
          <a:off x="1264697" y="144016"/>
          <a:ext cx="4969954" cy="1656541"/>
        </a:xfrm>
        <a:prstGeom prst="rect">
          <a:avLst/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8703,10тыс.руб</a:t>
          </a: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4697" y="144016"/>
        <a:ext cx="4969954" cy="1656541"/>
      </dsp:txXfrm>
    </dsp:sp>
    <dsp:sp modelId="{F75367D9-5D51-40E5-B600-B5B253F527F0}">
      <dsp:nvSpPr>
        <dsp:cNvPr id="0" name=""/>
        <dsp:cNvSpPr/>
      </dsp:nvSpPr>
      <dsp:spPr>
        <a:xfrm>
          <a:off x="503" y="3432226"/>
          <a:ext cx="2192497" cy="1096248"/>
        </a:xfrm>
        <a:prstGeom prst="rect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564,5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" y="3432226"/>
        <a:ext cx="2192497" cy="1096248"/>
      </dsp:txXfrm>
    </dsp:sp>
    <dsp:sp modelId="{725038E2-7A58-4EEB-A71B-C14CF890C966}">
      <dsp:nvSpPr>
        <dsp:cNvPr id="0" name=""/>
        <dsp:cNvSpPr/>
      </dsp:nvSpPr>
      <dsp:spPr>
        <a:xfrm>
          <a:off x="2653426" y="3432226"/>
          <a:ext cx="2192497" cy="1096248"/>
        </a:xfrm>
        <a:prstGeom prst="rect">
          <a:avLst/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4155,7тыс.руб.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3426" y="3432226"/>
        <a:ext cx="2192497" cy="1096248"/>
      </dsp:txXfrm>
    </dsp:sp>
    <dsp:sp modelId="{DB616CB8-C05A-4D79-BA05-26C69B2F6288}">
      <dsp:nvSpPr>
        <dsp:cNvPr id="0" name=""/>
        <dsp:cNvSpPr/>
      </dsp:nvSpPr>
      <dsp:spPr>
        <a:xfrm>
          <a:off x="5306348" y="3432226"/>
          <a:ext cx="2192497" cy="1096248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489,0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6348" y="3432226"/>
        <a:ext cx="2192497" cy="1096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620661" cy="5082981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005206"/>
          </a:xfrm>
        </p:spPr>
        <p:txBody>
          <a:bodyPr>
            <a:normAutofit/>
          </a:bodyPr>
          <a:lstStyle/>
          <a:p>
            <a:pPr algn="ctr"/>
            <a:r>
              <a:rPr lang="ru-RU" sz="3800" b="1" i="1" dirty="0" smtClean="0"/>
              <a:t>Отчет об исполнении бюджета муниципального образования </a:t>
            </a:r>
            <a:r>
              <a:rPr lang="ru-RU" sz="3800" b="1" i="1" dirty="0" err="1" smtClean="0"/>
              <a:t>Подгородне</a:t>
            </a:r>
            <a:r>
              <a:rPr lang="ru-RU" sz="3800" b="1" i="1" dirty="0" smtClean="0"/>
              <a:t>-Покровский сельсовет Оренбургского района Оренбургской области</a:t>
            </a:r>
            <a:br>
              <a:rPr lang="ru-RU" sz="3800" b="1" i="1" dirty="0" smtClean="0"/>
            </a:br>
            <a:r>
              <a:rPr lang="ru-RU" sz="3800" b="1" i="1" dirty="0" smtClean="0"/>
              <a:t>за 2021 год</a:t>
            </a:r>
            <a:endParaRPr lang="ru-RU" sz="3800" b="1" i="1" dirty="0"/>
          </a:p>
        </p:txBody>
      </p:sp>
      <p:pic>
        <p:nvPicPr>
          <p:cNvPr id="1029" name="Picture 5" descr="C:\Users\PC\Desktop\175fbd20d383d24a98db93a360638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509120"/>
            <a:ext cx="417646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005206"/>
          </a:xfrm>
        </p:spPr>
        <p:txBody>
          <a:bodyPr>
            <a:normAutofit/>
          </a:bodyPr>
          <a:lstStyle/>
          <a:p>
            <a:pPr algn="ctr"/>
            <a:r>
              <a:rPr lang="ru-RU" sz="3800" b="1" i="1" dirty="0" smtClean="0"/>
              <a:t>Отчет об исполнении бюджета муниципального образования </a:t>
            </a:r>
            <a:r>
              <a:rPr lang="ru-RU" sz="3800" b="1" i="1" dirty="0" err="1" smtClean="0"/>
              <a:t>Подгородне</a:t>
            </a:r>
            <a:r>
              <a:rPr lang="ru-RU" sz="3800" b="1" i="1" dirty="0" smtClean="0"/>
              <a:t>-Покровский сельсовет Оренбургского района Оренбургской области</a:t>
            </a:r>
            <a:br>
              <a:rPr lang="ru-RU" sz="3800" b="1" i="1" dirty="0" smtClean="0"/>
            </a:br>
            <a:r>
              <a:rPr lang="ru-RU" sz="3800" b="1" i="1" dirty="0" smtClean="0"/>
              <a:t>за 2021 год</a:t>
            </a:r>
            <a:endParaRPr lang="ru-RU" sz="3800" b="1" i="1" dirty="0"/>
          </a:p>
        </p:txBody>
      </p:sp>
      <p:pic>
        <p:nvPicPr>
          <p:cNvPr id="1029" name="Picture 5" descr="C:\Users\PC\Desktop\175fbd20d383d24a98db93a360638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509120"/>
            <a:ext cx="417646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7307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Показатели исполнения бюджета – это основной документ развития территории.</a:t>
            </a:r>
            <a:br>
              <a:rPr lang="ru-RU" sz="2400" dirty="0" smtClean="0"/>
            </a:br>
            <a:r>
              <a:rPr lang="ru-RU" sz="2400" dirty="0" smtClean="0"/>
              <a:t>За отчетный год администрации муниципального образования удалось реализовать большинство намеченных планов, нарастить положительные тенденции в социально- экономическом развитии. Вместе с тем, определены направления дальнейшего финансового развития на текущий год.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3933056"/>
            <a:ext cx="3657600" cy="2254384"/>
          </a:xfrm>
        </p:spPr>
        <p:txBody>
          <a:bodyPr/>
          <a:lstStyle/>
          <a:p>
            <a:endParaRPr lang="ru-RU" i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0282360"/>
              </p:ext>
            </p:extLst>
          </p:nvPr>
        </p:nvGraphicFramePr>
        <p:xfrm>
          <a:off x="5292080" y="3933056"/>
          <a:ext cx="365760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367240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3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4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Основные параметры исполнения местного бюджета за 2021 год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4895129"/>
              </p:ext>
            </p:extLst>
          </p:nvPr>
        </p:nvGraphicFramePr>
        <p:xfrm>
          <a:off x="1547664" y="1844824"/>
          <a:ext cx="7385050" cy="266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2525"/>
                <a:gridCol w="3692525"/>
              </a:tblGrid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Доходы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101153,6</a:t>
                      </a:r>
                      <a:endParaRPr lang="ru-RU" sz="3200" dirty="0"/>
                    </a:p>
                  </a:txBody>
                  <a:tcPr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Расходы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100994,6</a:t>
                      </a:r>
                      <a:endParaRPr lang="ru-RU" sz="3200" dirty="0"/>
                    </a:p>
                  </a:txBody>
                  <a:tcPr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Профицит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159,0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4725144"/>
            <a:ext cx="3657600" cy="1462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25144"/>
            <a:ext cx="381642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5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32656"/>
            <a:ext cx="7498080" cy="57606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Исполнение доходов за 2021 год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7976505"/>
              </p:ext>
            </p:extLst>
          </p:nvPr>
        </p:nvGraphicFramePr>
        <p:xfrm>
          <a:off x="1435100" y="1524000"/>
          <a:ext cx="7385052" cy="35969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46263"/>
                <a:gridCol w="1846263"/>
                <a:gridCol w="1846263"/>
                <a:gridCol w="1846263"/>
              </a:tblGrid>
              <a:tr h="64022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Первоначальный план на 2021</a:t>
                      </a:r>
                      <a:r>
                        <a:rPr lang="ru-RU" sz="2000" baseline="0" dirty="0" smtClean="0"/>
                        <a:t> 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Уточненный план 2021 года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Исполнено за 2021 год</a:t>
                      </a:r>
                      <a:endParaRPr lang="ru-RU" sz="2000" dirty="0"/>
                    </a:p>
                  </a:txBody>
                  <a:tcPr/>
                </a:tc>
              </a:tr>
              <a:tr h="2705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</a:tr>
              <a:tr h="64022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73549,1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94600,4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92450,5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22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3695,9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8726,5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8703,1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22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77245,0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103692,6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101153,6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5373216"/>
            <a:ext cx="3657600" cy="1296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45223"/>
            <a:ext cx="2664296" cy="117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6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/>
              <a:t>Структура налоговых </a:t>
            </a:r>
            <a:r>
              <a:rPr lang="ru-RU" sz="3200" dirty="0"/>
              <a:t> </a:t>
            </a:r>
            <a:r>
              <a:rPr lang="ru-RU" sz="3200" dirty="0" smtClean="0"/>
              <a:t>доходов бюджета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980728"/>
            <a:ext cx="6665944" cy="52676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налоговых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за 2021 год -92450,5</a:t>
            </a:r>
          </a:p>
          <a:p>
            <a:endParaRPr lang="ru-RU" dirty="0" smtClean="0"/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63766,6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11123,0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1431,7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4109,6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 96,1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1422476" y="1720232"/>
            <a:ext cx="978408" cy="4846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63,1%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451942" y="2764903"/>
            <a:ext cx="978408" cy="4846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11%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1451942" y="3607329"/>
            <a:ext cx="978408" cy="4846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1,4%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1422476" y="4578368"/>
            <a:ext cx="978408" cy="4846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4%</a:t>
            </a:r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451942" y="5373216"/>
            <a:ext cx="978408" cy="4846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0,1%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4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/>
              <a:t>Структура неналоговых  доходов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980728"/>
            <a:ext cx="6665944" cy="526767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 15,4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 82,7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 11519,1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308,2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1422476" y="1557805"/>
            <a:ext cx="978408" cy="4846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0,2%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433853" y="2522587"/>
            <a:ext cx="978408" cy="4846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0,1%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1413764" y="3649062"/>
            <a:ext cx="978408" cy="4846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11%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1426290" y="5130900"/>
            <a:ext cx="978408" cy="4846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0,7%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404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65407"/>
              </p:ext>
            </p:extLst>
          </p:nvPr>
        </p:nvGraphicFramePr>
        <p:xfrm>
          <a:off x="1435100" y="404664"/>
          <a:ext cx="7499350" cy="584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23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14625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расходы на реализацию 6 муниципальных программ составили 100620,6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99,6% в общих расходах местного бюджета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612068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1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200" dirty="0"/>
              <a:t>Основные направления расходов бюджета </a:t>
            </a:r>
            <a:br>
              <a:rPr lang="ru-RU" sz="2200" dirty="0"/>
            </a:br>
            <a:r>
              <a:rPr lang="ru-RU" sz="2200" dirty="0"/>
              <a:t>муниципального образования </a:t>
            </a:r>
            <a:r>
              <a:rPr lang="ru-RU" sz="2200" dirty="0" err="1"/>
              <a:t>Подгородне</a:t>
            </a:r>
            <a:r>
              <a:rPr lang="ru-RU" sz="2200" dirty="0"/>
              <a:t>-Покровский </a:t>
            </a:r>
            <a:r>
              <a:rPr lang="ru-RU" sz="2200" dirty="0" smtClean="0"/>
              <a:t>сельсовет за </a:t>
            </a:r>
            <a:r>
              <a:rPr lang="ru-RU" sz="2200" dirty="0"/>
              <a:t>2021 год (</a:t>
            </a:r>
            <a:r>
              <a:rPr lang="ru-RU" sz="2200" dirty="0" err="1"/>
              <a:t>тыс.руб</a:t>
            </a:r>
            <a:r>
              <a:rPr lang="ru-RU" sz="2200" dirty="0"/>
              <a:t>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640226"/>
              </p:ext>
            </p:extLst>
          </p:nvPr>
        </p:nvGraphicFramePr>
        <p:xfrm>
          <a:off x="1475656" y="1484784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37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2637</TotalTime>
  <Words>231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Отчет об исполнении бюджета муниципального образования Подгородне-Покровский сельсовет Оренбургского района Оренбургской области за 2021 год</vt:lpstr>
      <vt:lpstr>Показатели исполнения бюджета – это основной документ развития территории. За отчетный год администрации муниципального образования удалось реализовать большинство намеченных планов, нарастить положительные тенденции в социально- экономическом развитии. Вместе с тем, определены направления дальнейшего финансового развития на текущий год.</vt:lpstr>
      <vt:lpstr>Основные параметры исполнения местного бюджета за 2021 год </vt:lpstr>
      <vt:lpstr>Исполнение доходов за 2021 год</vt:lpstr>
      <vt:lpstr>Структура налоговых  доходов бюджета</vt:lpstr>
      <vt:lpstr>Структура неналоговых  доходов</vt:lpstr>
      <vt:lpstr> </vt:lpstr>
      <vt:lpstr>В 2021 году расходы на реализацию 6 муниципальных программ составили 100620,6 тыс.руб. или 99,6% в общих расходах местного бюджета</vt:lpstr>
      <vt:lpstr>Основные направления расходов бюджета  муниципального образования Подгородне-Покровский сельсовет за 2021 год (тыс.руб.)</vt:lpstr>
      <vt:lpstr>Отчет об исполнении бюджета муниципального образования Подгородне-Покровский сельсовет Оренбургского района Оренбургской области за 2021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user</cp:lastModifiedBy>
  <cp:revision>30</cp:revision>
  <dcterms:created xsi:type="dcterms:W3CDTF">2022-05-11T04:33:37Z</dcterms:created>
  <dcterms:modified xsi:type="dcterms:W3CDTF">2022-06-06T07:34:47Z</dcterms:modified>
</cp:coreProperties>
</file>