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8" r:id="rId4"/>
    <p:sldId id="269" r:id="rId5"/>
    <p:sldId id="271" r:id="rId6"/>
    <p:sldId id="266" r:id="rId7"/>
    <p:sldId id="260" r:id="rId8"/>
    <p:sldId id="272" r:id="rId9"/>
    <p:sldId id="29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125665</c:v>
                </c:pt>
                <c:pt idx="1">
                  <c:v>119266</c:v>
                </c:pt>
                <c:pt idx="2">
                  <c:v>118825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125665</c:v>
                </c:pt>
                <c:pt idx="1">
                  <c:v>119266</c:v>
                </c:pt>
                <c:pt idx="2">
                  <c:v>118825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26272"/>
        <c:axId val="203398464"/>
      </c:barChart>
      <c:catAx>
        <c:axId val="5432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3398464"/>
        <c:crosses val="autoZero"/>
        <c:auto val="1"/>
        <c:lblAlgn val="ctr"/>
        <c:lblOffset val="100"/>
        <c:noMultiLvlLbl val="0"/>
      </c:catAx>
      <c:valAx>
        <c:axId val="20339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32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72034491447128"/>
          <c:y val="0"/>
          <c:w val="0.42221885534638842"/>
          <c:h val="0.8462880827601686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0000"/>
                  </a:schemeClr>
                </a:gs>
                <a:gs pos="48000">
                  <a:schemeClr val="accent2">
                    <a:tint val="54000"/>
                    <a:satMod val="140000"/>
                  </a:schemeClr>
                </a:gs>
                <a:gs pos="100000">
                  <a:schemeClr val="accent2">
                    <a:tint val="24000"/>
                    <a:satMod val="260000"/>
                  </a:schemeClr>
                </a:gs>
              </a:gsLst>
              <a:lin ang="16200000" scaled="1"/>
            </a:gradFill>
            <a:ln w="12700" cap="flat" cmpd="sng" algn="ctr">
              <a:solidFill>
                <a:schemeClr val="accent2"/>
              </a:solidFill>
              <a:prstDash val="solid"/>
            </a:ln>
            <a:effectLst>
              <a:outerShdw blurRad="63500" dist="12700" dir="5400000" sx="102000" sy="102000" rotWithShape="0">
                <a:srgbClr val="000000">
                  <a:alpha val="32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9,9%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940052801919031E-2"/>
                  <c:y val="7.37469320716332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год</a:t>
            </a:r>
            <a:endParaRPr lang="ru-RU" dirty="0"/>
          </a:p>
        </c:rich>
      </c:tx>
      <c:layout>
        <c:manualLayout>
          <c:xMode val="edge"/>
          <c:yMode val="edge"/>
          <c:x val="0.36569687087018798"/>
          <c:y val="2.962942224959638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0000"/>
                  </a:schemeClr>
                </a:gs>
                <a:gs pos="48000">
                  <a:schemeClr val="accent1">
                    <a:tint val="54000"/>
                    <a:satMod val="140000"/>
                  </a:schemeClr>
                </a:gs>
                <a:gs pos="100000">
                  <a:schemeClr val="accent1">
                    <a:tint val="24000"/>
                    <a:satMod val="260000"/>
                  </a:schemeClr>
                </a:gs>
              </a:gsLst>
              <a:lin ang="16200000" scaled="1"/>
            </a:gradFill>
            <a:ln w="12700" cap="flat" cmpd="sng" algn="ctr">
              <a:solidFill>
                <a:schemeClr val="accent1"/>
              </a:solidFill>
              <a:prstDash val="solid"/>
            </a:ln>
            <a:effectLst>
              <a:outerShdw blurRad="63500" dist="12700" dir="5400000" sx="102000" sy="102000" rotWithShape="0">
                <a:srgbClr val="000000">
                  <a:alpha val="32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en-US" dirty="0" smtClean="0"/>
                      <a:t>9</a:t>
                    </a:r>
                    <a:r>
                      <a:rPr lang="ru-RU" dirty="0" smtClean="0"/>
                      <a:t>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383723634194573E-2"/>
                  <c:y val="2.12923894045985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2025 год</a:t>
            </a:r>
            <a:endParaRPr lang="ru-RU" dirty="0"/>
          </a:p>
        </c:rich>
      </c:tx>
      <c:layout>
        <c:manualLayout>
          <c:xMode val="edge"/>
          <c:yMode val="edge"/>
          <c:x val="0.37904872184526417"/>
          <c:y val="5.28524829317124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9,9%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991277807555911E-2"/>
                  <c:y val="4.45813930338973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76408901426659E-4"/>
          <c:y val="6.7113157017641312E-2"/>
          <c:w val="0.56590620365853073"/>
          <c:h val="0.856305439746460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1"/>
          <c:cat>
            <c:strRef>
              <c:f>Лист1!$A$2:$A$10</c:f>
              <c:strCache>
                <c:ptCount val="9"/>
                <c:pt idx="0">
                  <c:v>Общегосударственные вопросы= 18,6 млн.руб</c:v>
                </c:pt>
                <c:pt idx="1">
                  <c:v>Нац. оборона= 0,6 млн.руб</c:v>
                </c:pt>
                <c:pt idx="2">
                  <c:v>Нац.безопасность =1,01 млн.руб</c:v>
                </c:pt>
                <c:pt idx="3">
                  <c:v>Дорожный фонд = 40,4 млн.руб</c:v>
                </c:pt>
                <c:pt idx="4">
                  <c:v>ЖКХ = 17,97 млн.руб </c:v>
                </c:pt>
                <c:pt idx="5">
                  <c:v>Благоустройство = 25,3 млн.руб</c:v>
                </c:pt>
                <c:pt idx="6">
                  <c:v>Культура = 19,9 млн.руб</c:v>
                </c:pt>
                <c:pt idx="7">
                  <c:v>Соц. политика = 1,2 млн.руб</c:v>
                </c:pt>
                <c:pt idx="8">
                  <c:v>Физ культура = 0,23 млн.руб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18614</c:v>
                </c:pt>
                <c:pt idx="1">
                  <c:v>642</c:v>
                </c:pt>
                <c:pt idx="2">
                  <c:v>1014</c:v>
                </c:pt>
                <c:pt idx="3">
                  <c:v>40774</c:v>
                </c:pt>
                <c:pt idx="4">
                  <c:v>17966</c:v>
                </c:pt>
                <c:pt idx="5">
                  <c:v>25308</c:v>
                </c:pt>
                <c:pt idx="6">
                  <c:v>19888</c:v>
                </c:pt>
                <c:pt idx="7">
                  <c:v>1228</c:v>
                </c:pt>
                <c:pt idx="8">
                  <c:v>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444211512730458"/>
          <c:y val="6.0911557090671517E-2"/>
          <c:w val="0.42635600875265062"/>
          <c:h val="0.8890749286563516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44564-27AD-4865-B4F6-0C23A7FD8513}" type="doc">
      <dgm:prSet loTypeId="urn:microsoft.com/office/officeart/2005/8/layout/vProcess5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C78E814-C3E3-4B9C-A6C7-0F26263D45F0}">
      <dgm:prSet phldrT="[Текст]" custT="1"/>
      <dgm:spPr/>
      <dgm:t>
        <a:bodyPr/>
        <a:lstStyle/>
        <a:p>
          <a:endParaRPr lang="ru-RU" sz="1600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Положениях послания Президента РФ Федеральному Собранию РФ, определяющих требования к бюджетной политике</a:t>
          </a:r>
          <a:endParaRPr lang="ru-RU" sz="1600" dirty="0">
            <a:solidFill>
              <a:schemeClr val="tx1"/>
            </a:solidFill>
          </a:endParaRPr>
        </a:p>
      </dgm:t>
    </dgm:pt>
    <dgm:pt modelId="{7334B1A9-3BAE-49E2-8370-ACC22AF43DA3}" type="parTrans" cxnId="{02DD8575-546A-4003-887C-36CCE1E7D323}">
      <dgm:prSet/>
      <dgm:spPr/>
      <dgm:t>
        <a:bodyPr/>
        <a:lstStyle/>
        <a:p>
          <a:endParaRPr lang="ru-RU"/>
        </a:p>
      </dgm:t>
    </dgm:pt>
    <dgm:pt modelId="{FFD301D5-3863-4128-8B9B-C2B0781E5F15}" type="sibTrans" cxnId="{02DD8575-546A-4003-887C-36CCE1E7D323}">
      <dgm:prSet/>
      <dgm:spPr/>
      <dgm:t>
        <a:bodyPr/>
        <a:lstStyle/>
        <a:p>
          <a:endParaRPr lang="ru-RU"/>
        </a:p>
      </dgm:t>
    </dgm:pt>
    <dgm:pt modelId="{E400AAD3-7F28-4A1C-866B-612DF7B7E693}">
      <dgm:prSet phldrT="[Текст]" custT="1"/>
      <dgm:spPr/>
      <dgm:t>
        <a:bodyPr/>
        <a:lstStyle/>
        <a:p>
          <a:r>
            <a:rPr lang="ru-RU" sz="1600" dirty="0" smtClean="0"/>
            <a:t>Прогнозе социально-экономического развития муниципального  образования </a:t>
          </a:r>
          <a:r>
            <a:rPr lang="ru-RU" sz="1600" dirty="0" err="1" smtClean="0"/>
            <a:t>Подгородне-Покровский</a:t>
          </a:r>
          <a:r>
            <a:rPr lang="ru-RU" sz="1600" dirty="0" smtClean="0"/>
            <a:t> сельсовет на среднесрочный период 2023-2025 годов</a:t>
          </a:r>
          <a:endParaRPr lang="ru-RU" sz="1600" dirty="0"/>
        </a:p>
      </dgm:t>
    </dgm:pt>
    <dgm:pt modelId="{7D532489-02AB-48DF-AA92-6147E2FF6F09}" type="parTrans" cxnId="{04D1586D-DAA1-4E51-B29D-53964A7F5DD3}">
      <dgm:prSet/>
      <dgm:spPr/>
      <dgm:t>
        <a:bodyPr/>
        <a:lstStyle/>
        <a:p>
          <a:endParaRPr lang="ru-RU"/>
        </a:p>
      </dgm:t>
    </dgm:pt>
    <dgm:pt modelId="{F97561B8-B87A-499D-A603-2D62A130FBF0}" type="sibTrans" cxnId="{04D1586D-DAA1-4E51-B29D-53964A7F5DD3}">
      <dgm:prSet/>
      <dgm:spPr/>
      <dgm:t>
        <a:bodyPr/>
        <a:lstStyle/>
        <a:p>
          <a:endParaRPr lang="ru-RU"/>
        </a:p>
      </dgm:t>
    </dgm:pt>
    <dgm:pt modelId="{4F8994EC-D0CC-4F08-9779-2C627AFF372E}">
      <dgm:prSet phldrT="[Текст]" custT="1"/>
      <dgm:spPr/>
      <dgm:t>
        <a:bodyPr/>
        <a:lstStyle/>
        <a:p>
          <a:r>
            <a:rPr lang="ru-RU" sz="1600" dirty="0" smtClean="0"/>
            <a:t>Муниципальных программах  муниципального образования</a:t>
          </a:r>
          <a:endParaRPr lang="ru-RU" sz="1600" dirty="0"/>
        </a:p>
      </dgm:t>
    </dgm:pt>
    <dgm:pt modelId="{1B882F91-3E05-429E-9848-307F078A824A}" type="parTrans" cxnId="{742D410C-242B-4352-ADED-D8EC59A43E36}">
      <dgm:prSet/>
      <dgm:spPr/>
      <dgm:t>
        <a:bodyPr/>
        <a:lstStyle/>
        <a:p>
          <a:endParaRPr lang="ru-RU"/>
        </a:p>
      </dgm:t>
    </dgm:pt>
    <dgm:pt modelId="{BFC91416-BC54-4692-A5E6-1D4590727AD2}" type="sibTrans" cxnId="{742D410C-242B-4352-ADED-D8EC59A43E36}">
      <dgm:prSet/>
      <dgm:spPr/>
      <dgm:t>
        <a:bodyPr/>
        <a:lstStyle/>
        <a:p>
          <a:endParaRPr lang="ru-RU"/>
        </a:p>
      </dgm:t>
    </dgm:pt>
    <dgm:pt modelId="{832D22DA-B98B-43B9-944E-4611ABB50748}">
      <dgm:prSet/>
      <dgm:spPr/>
      <dgm:t>
        <a:bodyPr/>
        <a:lstStyle/>
        <a:p>
          <a:endParaRPr lang="ru-RU" sz="900" dirty="0"/>
        </a:p>
      </dgm:t>
    </dgm:pt>
    <dgm:pt modelId="{6311D245-C54A-4347-83CA-526B9D95CDE1}" type="parTrans" cxnId="{985971FB-C5DA-4278-9001-080B1BE45F4E}">
      <dgm:prSet/>
      <dgm:spPr/>
      <dgm:t>
        <a:bodyPr/>
        <a:lstStyle/>
        <a:p>
          <a:endParaRPr lang="ru-RU"/>
        </a:p>
      </dgm:t>
    </dgm:pt>
    <dgm:pt modelId="{2971DAF1-4DC9-4840-9F4A-35C7AA44089A}" type="sibTrans" cxnId="{985971FB-C5DA-4278-9001-080B1BE45F4E}">
      <dgm:prSet/>
      <dgm:spPr/>
      <dgm:t>
        <a:bodyPr/>
        <a:lstStyle/>
        <a:p>
          <a:endParaRPr lang="ru-RU"/>
        </a:p>
      </dgm:t>
    </dgm:pt>
    <dgm:pt modelId="{303714C9-A79A-483B-8E1E-8F02E34DBFF4}">
      <dgm:prSet custT="1"/>
      <dgm:spPr/>
      <dgm:t>
        <a:bodyPr/>
        <a:lstStyle/>
        <a:p>
          <a:r>
            <a:rPr lang="ru-RU" sz="1600" dirty="0" smtClean="0"/>
            <a:t>Основных направлениях бюджетной и налоговой политики муниципального образования </a:t>
          </a:r>
          <a:r>
            <a:rPr lang="ru-RU" sz="1600" dirty="0" err="1" smtClean="0"/>
            <a:t>Подгородне-Покровский</a:t>
          </a:r>
          <a:r>
            <a:rPr lang="ru-RU" sz="1600" dirty="0" smtClean="0"/>
            <a:t> сельсовет на 2023 год и плановый период 2024 и 2025 годов </a:t>
          </a:r>
          <a:endParaRPr lang="ru-RU" sz="1600" dirty="0"/>
        </a:p>
      </dgm:t>
    </dgm:pt>
    <dgm:pt modelId="{B1468585-6D5A-41EE-B2B6-22CF5493B0D2}" type="parTrans" cxnId="{1DE78616-FFD6-4A3D-BD06-F0F46E8603AD}">
      <dgm:prSet/>
      <dgm:spPr/>
      <dgm:t>
        <a:bodyPr/>
        <a:lstStyle/>
        <a:p>
          <a:endParaRPr lang="ru-RU"/>
        </a:p>
      </dgm:t>
    </dgm:pt>
    <dgm:pt modelId="{162F60DA-5EBD-4A1F-99A3-6A6C46007D47}" type="sibTrans" cxnId="{1DE78616-FFD6-4A3D-BD06-F0F46E8603AD}">
      <dgm:prSet/>
      <dgm:spPr/>
      <dgm:t>
        <a:bodyPr/>
        <a:lstStyle/>
        <a:p>
          <a:endParaRPr lang="ru-RU"/>
        </a:p>
      </dgm:t>
    </dgm:pt>
    <dgm:pt modelId="{F0461679-1E1C-4949-A5A7-8B854DA75710}" type="pres">
      <dgm:prSet presAssocID="{45E44564-27AD-4865-B4F6-0C23A7FD85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481C82-BE90-4856-8045-0285C289799E}" type="pres">
      <dgm:prSet presAssocID="{45E44564-27AD-4865-B4F6-0C23A7FD8513}" presName="dummyMaxCanvas" presStyleCnt="0">
        <dgm:presLayoutVars/>
      </dgm:prSet>
      <dgm:spPr/>
    </dgm:pt>
    <dgm:pt modelId="{43C3B5BD-B7FE-4BDD-AEA4-04CC7A97A447}" type="pres">
      <dgm:prSet presAssocID="{45E44564-27AD-4865-B4F6-0C23A7FD851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3641-00FE-4D9C-8995-97823F6331BC}" type="pres">
      <dgm:prSet presAssocID="{45E44564-27AD-4865-B4F6-0C23A7FD851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CE43B-8EC8-40EC-ABB8-C220D208479C}" type="pres">
      <dgm:prSet presAssocID="{45E44564-27AD-4865-B4F6-0C23A7FD851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7CE61-3EB7-4B38-9666-1A11A1A8E3D5}" type="pres">
      <dgm:prSet presAssocID="{45E44564-27AD-4865-B4F6-0C23A7FD851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31C10-4A66-4D0D-9D27-F12D8C7DAFFC}" type="pres">
      <dgm:prSet presAssocID="{45E44564-27AD-4865-B4F6-0C23A7FD851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C1DA3-BCFC-4259-9D4F-F514DD7E0673}" type="pres">
      <dgm:prSet presAssocID="{45E44564-27AD-4865-B4F6-0C23A7FD851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79A21-AE12-4F2B-AA33-D17D7FB4525F}" type="pres">
      <dgm:prSet presAssocID="{45E44564-27AD-4865-B4F6-0C23A7FD851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97742-C189-4B2E-9C03-B613CE9D88D7}" type="pres">
      <dgm:prSet presAssocID="{45E44564-27AD-4865-B4F6-0C23A7FD851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06B38-D13D-430C-8537-732EA4E645EC}" type="pres">
      <dgm:prSet presAssocID="{45E44564-27AD-4865-B4F6-0C23A7FD851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AC88A-CBF1-432C-99EC-1B0D19538E16}" type="pres">
      <dgm:prSet presAssocID="{45E44564-27AD-4865-B4F6-0C23A7FD851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EF124-FD02-4442-9CEA-39CE0E80AF12}" type="pres">
      <dgm:prSet presAssocID="{45E44564-27AD-4865-B4F6-0C23A7FD851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9B46BB-6151-4205-A283-82215B33B9CE}" type="presOf" srcId="{E400AAD3-7F28-4A1C-866B-612DF7B7E693}" destId="{318CE43B-8EC8-40EC-ABB8-C220D208479C}" srcOrd="0" destOrd="0" presId="urn:microsoft.com/office/officeart/2005/8/layout/vProcess5"/>
    <dgm:cxn modelId="{31502740-BF14-477E-90E7-09FD39FBAD10}" type="presOf" srcId="{45E44564-27AD-4865-B4F6-0C23A7FD8513}" destId="{F0461679-1E1C-4949-A5A7-8B854DA75710}" srcOrd="0" destOrd="0" presId="urn:microsoft.com/office/officeart/2005/8/layout/vProcess5"/>
    <dgm:cxn modelId="{2B941B17-D8F5-432C-87FE-61BBF76C2FDC}" type="presOf" srcId="{4F8994EC-D0CC-4F08-9779-2C627AFF372E}" destId="{1667CE61-3EB7-4B38-9666-1A11A1A8E3D5}" srcOrd="0" destOrd="0" presId="urn:microsoft.com/office/officeart/2005/8/layout/vProcess5"/>
    <dgm:cxn modelId="{23E21B78-9A8A-4367-A55E-373AFB1B6C8D}" type="presOf" srcId="{E400AAD3-7F28-4A1C-866B-612DF7B7E693}" destId="{12AAC88A-CBF1-432C-99EC-1B0D19538E16}" srcOrd="1" destOrd="0" presId="urn:microsoft.com/office/officeart/2005/8/layout/vProcess5"/>
    <dgm:cxn modelId="{6558AE4E-2DE3-4886-881E-9A6A2367EE6D}" type="presOf" srcId="{4F8994EC-D0CC-4F08-9779-2C627AFF372E}" destId="{B5EEF124-FD02-4442-9CEA-39CE0E80AF12}" srcOrd="1" destOrd="0" presId="urn:microsoft.com/office/officeart/2005/8/layout/vProcess5"/>
    <dgm:cxn modelId="{FAB8A55E-046F-4127-8C8B-806ED3C8640F}" type="presOf" srcId="{832D22DA-B98B-43B9-944E-4611ABB50748}" destId="{E2797742-C189-4B2E-9C03-B613CE9D88D7}" srcOrd="1" destOrd="1" presId="urn:microsoft.com/office/officeart/2005/8/layout/vProcess5"/>
    <dgm:cxn modelId="{04D1586D-DAA1-4E51-B29D-53964A7F5DD3}" srcId="{45E44564-27AD-4865-B4F6-0C23A7FD8513}" destId="{E400AAD3-7F28-4A1C-866B-612DF7B7E693}" srcOrd="2" destOrd="0" parTransId="{7D532489-02AB-48DF-AA92-6147E2FF6F09}" sibTransId="{F97561B8-B87A-499D-A603-2D62A130FBF0}"/>
    <dgm:cxn modelId="{8046F2FA-67F6-4A50-80CA-B766C74257AE}" type="presOf" srcId="{162F60DA-5EBD-4A1F-99A3-6A6C46007D47}" destId="{248C1DA3-BCFC-4259-9D4F-F514DD7E0673}" srcOrd="0" destOrd="0" presId="urn:microsoft.com/office/officeart/2005/8/layout/vProcess5"/>
    <dgm:cxn modelId="{D604C8AE-CECC-4CE0-A2D7-9FF155B2FC31}" type="presOf" srcId="{FFD301D5-3863-4128-8B9B-C2B0781E5F15}" destId="{FBD31C10-4A66-4D0D-9D27-F12D8C7DAFFC}" srcOrd="0" destOrd="0" presId="urn:microsoft.com/office/officeart/2005/8/layout/vProcess5"/>
    <dgm:cxn modelId="{1DE78616-FFD6-4A3D-BD06-F0F46E8603AD}" srcId="{45E44564-27AD-4865-B4F6-0C23A7FD8513}" destId="{303714C9-A79A-483B-8E1E-8F02E34DBFF4}" srcOrd="1" destOrd="0" parTransId="{B1468585-6D5A-41EE-B2B6-22CF5493B0D2}" sibTransId="{162F60DA-5EBD-4A1F-99A3-6A6C46007D47}"/>
    <dgm:cxn modelId="{985971FB-C5DA-4278-9001-080B1BE45F4E}" srcId="{2C78E814-C3E3-4B9C-A6C7-0F26263D45F0}" destId="{832D22DA-B98B-43B9-944E-4611ABB50748}" srcOrd="0" destOrd="0" parTransId="{6311D245-C54A-4347-83CA-526B9D95CDE1}" sibTransId="{2971DAF1-4DC9-4840-9F4A-35C7AA44089A}"/>
    <dgm:cxn modelId="{8EDB2F26-A394-43CC-833E-4CF8BF214F9A}" type="presOf" srcId="{303714C9-A79A-483B-8E1E-8F02E34DBFF4}" destId="{2A806B38-D13D-430C-8537-732EA4E645EC}" srcOrd="1" destOrd="0" presId="urn:microsoft.com/office/officeart/2005/8/layout/vProcess5"/>
    <dgm:cxn modelId="{59E77F9E-4C6C-490A-9598-8F7B30478159}" type="presOf" srcId="{2C78E814-C3E3-4B9C-A6C7-0F26263D45F0}" destId="{43C3B5BD-B7FE-4BDD-AEA4-04CC7A97A447}" srcOrd="0" destOrd="0" presId="urn:microsoft.com/office/officeart/2005/8/layout/vProcess5"/>
    <dgm:cxn modelId="{02DD8575-546A-4003-887C-36CCE1E7D323}" srcId="{45E44564-27AD-4865-B4F6-0C23A7FD8513}" destId="{2C78E814-C3E3-4B9C-A6C7-0F26263D45F0}" srcOrd="0" destOrd="0" parTransId="{7334B1A9-3BAE-49E2-8370-ACC22AF43DA3}" sibTransId="{FFD301D5-3863-4128-8B9B-C2B0781E5F15}"/>
    <dgm:cxn modelId="{E671C892-3E4B-4F2B-B9FB-5B808250935B}" type="presOf" srcId="{303714C9-A79A-483B-8E1E-8F02E34DBFF4}" destId="{C2DE3641-00FE-4D9C-8995-97823F6331BC}" srcOrd="0" destOrd="0" presId="urn:microsoft.com/office/officeart/2005/8/layout/vProcess5"/>
    <dgm:cxn modelId="{C7107BDB-0495-4504-B582-29A60A03F8D4}" type="presOf" srcId="{2C78E814-C3E3-4B9C-A6C7-0F26263D45F0}" destId="{E2797742-C189-4B2E-9C03-B613CE9D88D7}" srcOrd="1" destOrd="0" presId="urn:microsoft.com/office/officeart/2005/8/layout/vProcess5"/>
    <dgm:cxn modelId="{742D410C-242B-4352-ADED-D8EC59A43E36}" srcId="{45E44564-27AD-4865-B4F6-0C23A7FD8513}" destId="{4F8994EC-D0CC-4F08-9779-2C627AFF372E}" srcOrd="3" destOrd="0" parTransId="{1B882F91-3E05-429E-9848-307F078A824A}" sibTransId="{BFC91416-BC54-4692-A5E6-1D4590727AD2}"/>
    <dgm:cxn modelId="{C902F8C8-5A16-4EDC-8B77-7D20DF0588A3}" type="presOf" srcId="{F97561B8-B87A-499D-A603-2D62A130FBF0}" destId="{F0779A21-AE12-4F2B-AA33-D17D7FB4525F}" srcOrd="0" destOrd="0" presId="urn:microsoft.com/office/officeart/2005/8/layout/vProcess5"/>
    <dgm:cxn modelId="{D270398D-1A09-47DA-8EC9-D205B94D7574}" type="presOf" srcId="{832D22DA-B98B-43B9-944E-4611ABB50748}" destId="{43C3B5BD-B7FE-4BDD-AEA4-04CC7A97A447}" srcOrd="0" destOrd="1" presId="urn:microsoft.com/office/officeart/2005/8/layout/vProcess5"/>
    <dgm:cxn modelId="{F3A98C71-1F7D-44A5-BFC2-2BB581463308}" type="presParOf" srcId="{F0461679-1E1C-4949-A5A7-8B854DA75710}" destId="{FF481C82-BE90-4856-8045-0285C289799E}" srcOrd="0" destOrd="0" presId="urn:microsoft.com/office/officeart/2005/8/layout/vProcess5"/>
    <dgm:cxn modelId="{DFDFBBB9-F72C-46E2-90CD-175475FC79DE}" type="presParOf" srcId="{F0461679-1E1C-4949-A5A7-8B854DA75710}" destId="{43C3B5BD-B7FE-4BDD-AEA4-04CC7A97A447}" srcOrd="1" destOrd="0" presId="urn:microsoft.com/office/officeart/2005/8/layout/vProcess5"/>
    <dgm:cxn modelId="{B5C789C2-1C11-4AEE-B3F3-AA7C16EB8FF5}" type="presParOf" srcId="{F0461679-1E1C-4949-A5A7-8B854DA75710}" destId="{C2DE3641-00FE-4D9C-8995-97823F6331BC}" srcOrd="2" destOrd="0" presId="urn:microsoft.com/office/officeart/2005/8/layout/vProcess5"/>
    <dgm:cxn modelId="{B8441B51-2C5A-41EC-85DA-66BBF1D4A72E}" type="presParOf" srcId="{F0461679-1E1C-4949-A5A7-8B854DA75710}" destId="{318CE43B-8EC8-40EC-ABB8-C220D208479C}" srcOrd="3" destOrd="0" presId="urn:microsoft.com/office/officeart/2005/8/layout/vProcess5"/>
    <dgm:cxn modelId="{92AD82D1-354E-49A4-ADBF-FD851DDBEA4B}" type="presParOf" srcId="{F0461679-1E1C-4949-A5A7-8B854DA75710}" destId="{1667CE61-3EB7-4B38-9666-1A11A1A8E3D5}" srcOrd="4" destOrd="0" presId="urn:microsoft.com/office/officeart/2005/8/layout/vProcess5"/>
    <dgm:cxn modelId="{564DCD99-0F42-48B2-860D-5C144027BF00}" type="presParOf" srcId="{F0461679-1E1C-4949-A5A7-8B854DA75710}" destId="{FBD31C10-4A66-4D0D-9D27-F12D8C7DAFFC}" srcOrd="5" destOrd="0" presId="urn:microsoft.com/office/officeart/2005/8/layout/vProcess5"/>
    <dgm:cxn modelId="{237281F2-683B-49A3-9A91-D2A7BE9AD33F}" type="presParOf" srcId="{F0461679-1E1C-4949-A5A7-8B854DA75710}" destId="{248C1DA3-BCFC-4259-9D4F-F514DD7E0673}" srcOrd="6" destOrd="0" presId="urn:microsoft.com/office/officeart/2005/8/layout/vProcess5"/>
    <dgm:cxn modelId="{8CD0FDDB-2B31-4530-8916-3496E591D385}" type="presParOf" srcId="{F0461679-1E1C-4949-A5A7-8B854DA75710}" destId="{F0779A21-AE12-4F2B-AA33-D17D7FB4525F}" srcOrd="7" destOrd="0" presId="urn:microsoft.com/office/officeart/2005/8/layout/vProcess5"/>
    <dgm:cxn modelId="{28762ED0-E22E-4C03-B987-7B19A37641B9}" type="presParOf" srcId="{F0461679-1E1C-4949-A5A7-8B854DA75710}" destId="{E2797742-C189-4B2E-9C03-B613CE9D88D7}" srcOrd="8" destOrd="0" presId="urn:microsoft.com/office/officeart/2005/8/layout/vProcess5"/>
    <dgm:cxn modelId="{09663E45-B6B6-4F6C-A0CF-86A670F673DE}" type="presParOf" srcId="{F0461679-1E1C-4949-A5A7-8B854DA75710}" destId="{2A806B38-D13D-430C-8537-732EA4E645EC}" srcOrd="9" destOrd="0" presId="urn:microsoft.com/office/officeart/2005/8/layout/vProcess5"/>
    <dgm:cxn modelId="{84BEDEE6-1F14-4A1D-80A3-AEA0EDCB7D43}" type="presParOf" srcId="{F0461679-1E1C-4949-A5A7-8B854DA75710}" destId="{12AAC88A-CBF1-432C-99EC-1B0D19538E16}" srcOrd="10" destOrd="0" presId="urn:microsoft.com/office/officeart/2005/8/layout/vProcess5"/>
    <dgm:cxn modelId="{6E05C761-C2E2-4964-B48A-6D5209BBE852}" type="presParOf" srcId="{F0461679-1E1C-4949-A5A7-8B854DA75710}" destId="{B5EEF124-FD02-4442-9CEA-39CE0E80AF1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3B5BD-B7FE-4BDD-AEA4-04CC7A97A447}">
      <dsp:nvSpPr>
        <dsp:cNvPr id="0" name=""/>
        <dsp:cNvSpPr/>
      </dsp:nvSpPr>
      <dsp:spPr>
        <a:xfrm>
          <a:off x="0" y="0"/>
          <a:ext cx="6915198" cy="864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Положениях послания Президента РФ Федеральному Собранию РФ, определяющих требования к бюджетной политике</a:t>
          </a:r>
          <a:endParaRPr lang="ru-RU" sz="16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25317" y="25317"/>
        <a:ext cx="5909402" cy="813765"/>
      </dsp:txXfrm>
    </dsp:sp>
    <dsp:sp modelId="{C2DE3641-00FE-4D9C-8995-97823F6331BC}">
      <dsp:nvSpPr>
        <dsp:cNvPr id="0" name=""/>
        <dsp:cNvSpPr/>
      </dsp:nvSpPr>
      <dsp:spPr>
        <a:xfrm>
          <a:off x="579147" y="1021563"/>
          <a:ext cx="6915198" cy="864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35289"/>
                <a:satOff val="-1326"/>
                <a:lumOff val="22910"/>
                <a:alphaOff val="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Основных направлениях бюджетной и налоговой политики муниципального образования </a:t>
          </a:r>
          <a:r>
            <a:rPr lang="ru-RU" sz="1600" kern="1200" dirty="0" err="1" smtClean="0"/>
            <a:t>Подгородне-Покровский</a:t>
          </a:r>
          <a:r>
            <a:rPr lang="ru-RU" sz="1600" kern="1200" dirty="0" smtClean="0"/>
            <a:t> сельсовет на 2023 год и плановый период 2024 и 2025 годов </a:t>
          </a:r>
          <a:endParaRPr lang="ru-RU" sz="1600" kern="1200" dirty="0"/>
        </a:p>
      </dsp:txBody>
      <dsp:txXfrm>
        <a:off x="604464" y="1046880"/>
        <a:ext cx="5723556" cy="813765"/>
      </dsp:txXfrm>
    </dsp:sp>
    <dsp:sp modelId="{318CE43B-8EC8-40EC-ABB8-C220D208479C}">
      <dsp:nvSpPr>
        <dsp:cNvPr id="0" name=""/>
        <dsp:cNvSpPr/>
      </dsp:nvSpPr>
      <dsp:spPr>
        <a:xfrm>
          <a:off x="1149651" y="2043126"/>
          <a:ext cx="6915198" cy="864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470577"/>
                <a:satOff val="-2651"/>
                <a:lumOff val="45820"/>
                <a:alphaOff val="0"/>
              </a:schemeClr>
            </a:gs>
            <a:gs pos="100000">
              <a:schemeClr val="accent2">
                <a:shade val="50000"/>
                <a:hueOff val="470577"/>
                <a:satOff val="-2651"/>
                <a:lumOff val="4582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shade val="50000"/>
                <a:hueOff val="470577"/>
                <a:satOff val="-2651"/>
                <a:lumOff val="4582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Прогнозе социально-экономического развития муниципального  образования </a:t>
          </a:r>
          <a:r>
            <a:rPr lang="ru-RU" sz="1600" kern="1200" dirty="0" err="1" smtClean="0"/>
            <a:t>Подгородне-Покровский</a:t>
          </a:r>
          <a:r>
            <a:rPr lang="ru-RU" sz="1600" kern="1200" dirty="0" smtClean="0"/>
            <a:t> сельсовет на среднесрочный период 2023-2025 годов</a:t>
          </a:r>
          <a:endParaRPr lang="ru-RU" sz="1600" kern="1200" dirty="0"/>
        </a:p>
      </dsp:txBody>
      <dsp:txXfrm>
        <a:off x="1174968" y="2068443"/>
        <a:ext cx="5732200" cy="813765"/>
      </dsp:txXfrm>
    </dsp:sp>
    <dsp:sp modelId="{1667CE61-3EB7-4B38-9666-1A11A1A8E3D5}">
      <dsp:nvSpPr>
        <dsp:cNvPr id="0" name=""/>
        <dsp:cNvSpPr/>
      </dsp:nvSpPr>
      <dsp:spPr>
        <a:xfrm>
          <a:off x="1728799" y="3064690"/>
          <a:ext cx="6915198" cy="864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35289"/>
                <a:satOff val="-1326"/>
                <a:lumOff val="22910"/>
                <a:alphaOff val="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Муниципальных программах  муниципального образования</a:t>
          </a:r>
          <a:endParaRPr lang="ru-RU" sz="1600" kern="1200" dirty="0"/>
        </a:p>
      </dsp:txBody>
      <dsp:txXfrm>
        <a:off x="1754116" y="3090007"/>
        <a:ext cx="5723556" cy="813765"/>
      </dsp:txXfrm>
    </dsp:sp>
    <dsp:sp modelId="{FBD31C10-4A66-4D0D-9D27-F12D8C7DAFFC}">
      <dsp:nvSpPr>
        <dsp:cNvPr id="0" name=""/>
        <dsp:cNvSpPr/>
      </dsp:nvSpPr>
      <dsp:spPr>
        <a:xfrm>
          <a:off x="6353338" y="662051"/>
          <a:ext cx="561859" cy="5618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479756" y="662051"/>
        <a:ext cx="309023" cy="422799"/>
      </dsp:txXfrm>
    </dsp:sp>
    <dsp:sp modelId="{248C1DA3-BCFC-4259-9D4F-F514DD7E0673}">
      <dsp:nvSpPr>
        <dsp:cNvPr id="0" name=""/>
        <dsp:cNvSpPr/>
      </dsp:nvSpPr>
      <dsp:spPr>
        <a:xfrm>
          <a:off x="6932486" y="1683615"/>
          <a:ext cx="561859" cy="5618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058904" y="1683615"/>
        <a:ext cx="309023" cy="422799"/>
      </dsp:txXfrm>
    </dsp:sp>
    <dsp:sp modelId="{F0779A21-AE12-4F2B-AA33-D17D7FB4525F}">
      <dsp:nvSpPr>
        <dsp:cNvPr id="0" name=""/>
        <dsp:cNvSpPr/>
      </dsp:nvSpPr>
      <dsp:spPr>
        <a:xfrm>
          <a:off x="7502990" y="2705178"/>
          <a:ext cx="561859" cy="5618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629408" y="2705178"/>
        <a:ext cx="309023" cy="42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71B6BC4-B7F2-4944-809E-5158F12B185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DE2B506-5FFB-4902-BF93-5E7FAF333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270" y="32888"/>
            <a:ext cx="2073226" cy="22356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7272808" cy="936104"/>
          </a:xfrm>
        </p:spPr>
        <p:txBody>
          <a:bodyPr/>
          <a:lstStyle/>
          <a:p>
            <a:pPr algn="ctr"/>
            <a:r>
              <a:rPr lang="ru-RU" sz="2400" dirty="0">
                <a:solidFill>
                  <a:prstClr val="white">
                    <a:lumMod val="95000"/>
                    <a:lumOff val="5000"/>
                  </a:prstClr>
                </a:solidFill>
              </a:rPr>
              <a:t>Муниципальное образование </a:t>
            </a:r>
            <a:br>
              <a:rPr lang="ru-RU" sz="2400" dirty="0">
                <a:solidFill>
                  <a:prstClr val="white">
                    <a:lumMod val="95000"/>
                    <a:lumOff val="5000"/>
                  </a:prstClr>
                </a:solidFill>
              </a:rPr>
            </a:br>
            <a:r>
              <a:rPr lang="ru-RU" sz="2400" dirty="0">
                <a:solidFill>
                  <a:prstClr val="white">
                    <a:lumMod val="95000"/>
                    <a:lumOff val="5000"/>
                  </a:prstClr>
                </a:solidFill>
              </a:rPr>
              <a:t>Подгородне-Покровский сельсовет</a:t>
            </a:r>
            <a:br>
              <a:rPr lang="ru-RU" sz="2400" dirty="0">
                <a:solidFill>
                  <a:prstClr val="white">
                    <a:lumMod val="95000"/>
                    <a:lumOff val="5000"/>
                  </a:prstClr>
                </a:solidFill>
              </a:rPr>
            </a:br>
            <a:r>
              <a:rPr lang="ru-RU" sz="2400" dirty="0">
                <a:solidFill>
                  <a:prstClr val="white">
                    <a:lumMod val="95000"/>
                    <a:lumOff val="5000"/>
                  </a:prstClr>
                </a:solidFill>
              </a:rPr>
              <a:t>Оренбургского района Оренбургской области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284984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Проект  бюджета</a:t>
            </a:r>
          </a:p>
          <a:p>
            <a:pPr algn="ctr"/>
            <a:r>
              <a:rPr lang="ru-RU" sz="2400" b="1" dirty="0" smtClean="0"/>
              <a:t> муниципального образования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Подгородне-Покровский</a:t>
            </a:r>
            <a:r>
              <a:rPr lang="ru-RU" sz="2400" b="1" dirty="0" smtClean="0"/>
              <a:t> сельсовет </a:t>
            </a:r>
          </a:p>
          <a:p>
            <a:pPr algn="ctr"/>
            <a:r>
              <a:rPr lang="ru-RU" sz="2400" b="1" dirty="0" smtClean="0"/>
              <a:t>на 2023 год и плановый период 2024-2025 годов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0" y="63813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4786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96" y="116632"/>
            <a:ext cx="8690575" cy="1169228"/>
          </a:xfrm>
        </p:spPr>
        <p:txBody>
          <a:bodyPr/>
          <a:lstStyle/>
          <a:p>
            <a:pPr algn="ctr"/>
            <a:r>
              <a:rPr lang="ru-RU" sz="2000" b="1" dirty="0" smtClean="0">
                <a:cs typeface="Arial" panose="020B0604020202020204" pitchFamily="34" charset="0"/>
              </a:rPr>
              <a:t>Составление проекта бюджета</a:t>
            </a:r>
            <a:br>
              <a:rPr lang="ru-RU" sz="2000" b="1" dirty="0" smtClean="0">
                <a:cs typeface="Arial" panose="020B0604020202020204" pitchFamily="34" charset="0"/>
              </a:rPr>
            </a:br>
            <a:r>
              <a:rPr lang="ru-RU" sz="2000" b="1" dirty="0" smtClean="0">
                <a:cs typeface="Arial" panose="020B0604020202020204" pitchFamily="34" charset="0"/>
              </a:rPr>
              <a:t> муниципального образования </a:t>
            </a:r>
            <a:r>
              <a:rPr lang="ru-RU" sz="2000" b="1" dirty="0">
                <a:cs typeface="Arial" panose="020B0604020202020204" pitchFamily="34" charset="0"/>
              </a:rPr>
              <a:t>Подгородне-Покровский сельсовет Оренбургского района </a:t>
            </a:r>
            <a:r>
              <a:rPr lang="ru-RU" sz="2000" b="1" dirty="0" smtClean="0">
                <a:cs typeface="Arial" panose="020B0604020202020204" pitchFamily="34" charset="0"/>
              </a:rPr>
              <a:t>на 2023 год и плановый период 2024 и 2025 годов основывается на:</a:t>
            </a:r>
            <a:endParaRPr lang="ru-RU" sz="2000" b="1" dirty="0"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1428736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4399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214282" y="6286520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2114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 descr="C:\Users\User\Desktop\slid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98942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15716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/>
        </p:nvGraphicFramePr>
        <p:xfrm>
          <a:off x="642910" y="2000240"/>
          <a:ext cx="850109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472" y="214290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Основные параметры</a:t>
            </a:r>
          </a:p>
          <a:p>
            <a:pPr algn="ctr"/>
            <a:r>
              <a:rPr lang="ru-RU" sz="2000" b="1" dirty="0" smtClean="0"/>
              <a:t> бюджета муниципального образования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 err="1" smtClean="0"/>
              <a:t>Подгородне-Покровский</a:t>
            </a:r>
            <a:r>
              <a:rPr lang="ru-RU" sz="2000" b="1" dirty="0" smtClean="0"/>
              <a:t> сельсовет на 2023 год и плановый период 2024-2025 годов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829551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85786" y="28572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Структура доходов бюджета муниципального образования </a:t>
            </a:r>
            <a:r>
              <a:rPr lang="ru-RU" b="1" dirty="0" err="1" smtClean="0"/>
              <a:t>Подгородне-Покровский</a:t>
            </a:r>
            <a:r>
              <a:rPr lang="ru-RU" b="1" dirty="0" smtClean="0"/>
              <a:t> сельсовет Оренбургского района на 2023 год и плановый период 2024-2025 годов, тыс.рублей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79061"/>
              </p:ext>
            </p:extLst>
          </p:nvPr>
        </p:nvGraphicFramePr>
        <p:xfrm>
          <a:off x="357156" y="1437640"/>
          <a:ext cx="8429686" cy="442308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4778"/>
                <a:gridCol w="1500198"/>
                <a:gridCol w="1714512"/>
                <a:gridCol w="1500198"/>
              </a:tblGrid>
              <a:tr h="491162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НЕНАЛОГЫЕ ДОХОДЫ, в том числе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113237,7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112535,7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116558,7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НДФЛ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76774,0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78314,0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79885,0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Акцизы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4426,0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4653,0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4871,0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совокупный доход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230,0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имущество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27597,0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28307,0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30519,0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Госпошлина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r>
                        <a:rPr lang="ru-RU" sz="1600" baseline="0" dirty="0" smtClean="0"/>
                        <a:t> от аренды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403,7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403,7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продажи</a:t>
                      </a:r>
                      <a:r>
                        <a:rPr lang="ru-RU" sz="1600" baseline="0" dirty="0" smtClean="0"/>
                        <a:t> материальных и нематериальных активов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3837,0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637,0</a:t>
                      </a:r>
                      <a:endParaRPr lang="ru-RU" dirty="0"/>
                    </a:p>
                  </a:txBody>
                  <a:tcPr/>
                </a:tc>
              </a:tr>
              <a:tr h="349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</a:t>
                      </a:r>
                      <a:r>
                        <a:rPr lang="ru-RU" sz="1600" baseline="0" dirty="0" smtClean="0"/>
                        <a:t> ПОСТУПЛЕНИЯ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2267,0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7939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9572" y="33265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Безвозмездные поступления,  тыс.рублей</a:t>
            </a:r>
            <a:endParaRPr lang="ru-RU" sz="2400" b="1" dirty="0">
              <a:solidFill>
                <a:prstClr val="white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45813"/>
              </p:ext>
            </p:extLst>
          </p:nvPr>
        </p:nvGraphicFramePr>
        <p:xfrm>
          <a:off x="642908" y="1052736"/>
          <a:ext cx="8001056" cy="33090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1902"/>
                <a:gridCol w="1643074"/>
                <a:gridCol w="1500198"/>
                <a:gridCol w="128588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/>
                </a:tc>
              </a:tr>
              <a:tr h="6903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Безвозмездные поступления, в том числе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2267,0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1512,0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755,0</a:t>
                      </a:r>
                      <a:endParaRPr lang="ru-RU" dirty="0"/>
                    </a:p>
                  </a:txBody>
                  <a:tcPr/>
                </a:tc>
              </a:tr>
              <a:tr h="690383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42910" y="4500570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Средства, поступающие в бюджет муниципального образования в качестве безвозмездных поступлений от вышестоящих бюджетов (субвенции, субсидии, иные МБТ)  и от иных физических и юридических лиц, имеют целевой характер и в обязательном порядке расходуются на цели, установленные при предоставлении указанных 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9187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9"/>
            <a:ext cx="8462174" cy="1143007"/>
          </a:xfrm>
        </p:spPr>
        <p:txBody>
          <a:bodyPr/>
          <a:lstStyle/>
          <a:p>
            <a:pPr algn="ctr"/>
            <a:r>
              <a:rPr lang="ru-RU" sz="2000" b="1" dirty="0" smtClean="0"/>
              <a:t>Программные и </a:t>
            </a:r>
            <a:r>
              <a:rPr lang="ru-RU" sz="2000" b="1" dirty="0" err="1" smtClean="0"/>
              <a:t>непрограммные</a:t>
            </a:r>
            <a:r>
              <a:rPr lang="ru-RU" sz="2000" b="1" dirty="0" smtClean="0"/>
              <a:t> расходы бюджета муниципального образования </a:t>
            </a:r>
            <a:r>
              <a:rPr lang="ru-RU" sz="2000" b="1" dirty="0" err="1" smtClean="0"/>
              <a:t>Подгородне-Покровский</a:t>
            </a:r>
            <a:r>
              <a:rPr lang="ru-RU" sz="2000" b="1" dirty="0" smtClean="0"/>
              <a:t> сельсовет Оренбургского района, тыс.рублей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572264" y="1500174"/>
            <a:ext cx="2571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В муниципальном образовании планируется реализация 3 муниципальных программ, расходы по которым в проекте бюджета составляют 99,9 % от общего объема расходов</a:t>
            </a:r>
            <a:endParaRPr lang="ru-RU" sz="1600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34979"/>
              </p:ext>
            </p:extLst>
          </p:nvPr>
        </p:nvGraphicFramePr>
        <p:xfrm>
          <a:off x="571472" y="1571612"/>
          <a:ext cx="5857916" cy="21003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86016"/>
                <a:gridCol w="1214446"/>
                <a:gridCol w="1214446"/>
                <a:gridCol w="1143008"/>
              </a:tblGrid>
              <a:tr h="38514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/>
                </a:tc>
              </a:tr>
              <a:tr h="472112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бюджета, </a:t>
                      </a:r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125665,0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119266,0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118825,0</a:t>
                      </a:r>
                      <a:endParaRPr lang="ru-RU" dirty="0"/>
                    </a:p>
                  </a:txBody>
                  <a:tcPr/>
                </a:tc>
              </a:tr>
              <a:tr h="2450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125426,4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119208,0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118767,0</a:t>
                      </a:r>
                      <a:endParaRPr lang="ru-RU" dirty="0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непрограммные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00034" y="4286256"/>
          <a:ext cx="3071834" cy="25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142844" y="3929066"/>
          <a:ext cx="450059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3286116" y="3929066"/>
          <a:ext cx="350046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5857884" y="3929066"/>
          <a:ext cx="328611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706072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83568" y="18864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Структура расходов бюджета </a:t>
            </a:r>
            <a:r>
              <a:rPr lang="ru-RU" sz="2000" b="1" dirty="0"/>
              <a:t>муниципального образования </a:t>
            </a:r>
            <a:r>
              <a:rPr lang="ru-RU" sz="2000" b="1" dirty="0" err="1"/>
              <a:t>Подгородне</a:t>
            </a:r>
            <a:r>
              <a:rPr lang="ru-RU" sz="2000" b="1" dirty="0"/>
              <a:t>-Покровский сельсовет Оренбургского </a:t>
            </a:r>
            <a:r>
              <a:rPr lang="ru-RU" sz="2000" b="1" dirty="0" smtClean="0"/>
              <a:t>района на 2023 год</a:t>
            </a:r>
          </a:p>
          <a:p>
            <a:pPr algn="ctr"/>
            <a:r>
              <a:rPr lang="ru-RU" sz="2000" b="1" dirty="0" smtClean="0"/>
              <a:t> 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19391533"/>
              </p:ext>
            </p:extLst>
          </p:nvPr>
        </p:nvGraphicFramePr>
        <p:xfrm>
          <a:off x="683568" y="908721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249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79712" y="1772816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44657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Администрация муниципального образования Подгородне-Покровский сельсовет </a:t>
            </a:r>
          </a:p>
          <a:p>
            <a:r>
              <a:rPr lang="ru-RU" dirty="0"/>
              <a:t>Оренбургского района Оренбургской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2033387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3434</TotalTime>
  <Words>364</Words>
  <Application>Microsoft Office PowerPoint</Application>
  <PresentationFormat>Экран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Муниципальное образование  Подгородне-Покровский сельсовет Оренбургского района Оренбургской области</vt:lpstr>
      <vt:lpstr>Составление проекта бюджета  муниципального образования Подгородне-Покровский сельсовет Оренбургского района на 2023 год и плановый период 2024 и 2025 годов основывается на: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Программные и непрограммные расходы бюджета муниципального образования Подгородне-Покровский сельсовет Оренбургского района, тыс.рублей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 Подгородне-Покровский сельсовет Оренбургского района Оренбургской области</dc:title>
  <dc:creator>User</dc:creator>
  <cp:lastModifiedBy>Пользователь Windows</cp:lastModifiedBy>
  <cp:revision>57</cp:revision>
  <dcterms:created xsi:type="dcterms:W3CDTF">2022-10-18T11:20:28Z</dcterms:created>
  <dcterms:modified xsi:type="dcterms:W3CDTF">2022-12-09T05:24:33Z</dcterms:modified>
</cp:coreProperties>
</file>